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6" r:id="rId3"/>
    <p:sldId id="265" r:id="rId4"/>
    <p:sldId id="257" r:id="rId5"/>
    <p:sldId id="262" r:id="rId6"/>
    <p:sldId id="258" r:id="rId7"/>
    <p:sldId id="263" r:id="rId8"/>
    <p:sldId id="259" r:id="rId9"/>
    <p:sldId id="260" r:id="rId10"/>
    <p:sldId id="261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7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F59BE-00C7-4AD9-8614-6817DAB405D7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BA5EF-4F7A-40D4-A5A2-CF13CA6A3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93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AACDD-9C52-4BCE-8928-D63B0C069DD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20D28-706B-41F4-AE16-E5C5A77D33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6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7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47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84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88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93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19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85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20D28-706B-41F4-AE16-E5C5A77D33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2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F7BD34-07FB-48DA-B5CB-002621DE2D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1BD9868-5AEC-465B-8109-889E0C3566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todaysmeet.com/WLStation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polleverywhere.com/multiple_choice_polls/eEXEylNUSslS9g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Stations in the World Language Classroom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49639" y="4648200"/>
            <a:ext cx="3309803" cy="12606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Jennifer Mongold</a:t>
            </a:r>
          </a:p>
          <a:p>
            <a:r>
              <a:rPr lang="en-US" dirty="0" smtClean="0"/>
              <a:t>Spanish Teacher</a:t>
            </a:r>
          </a:p>
          <a:p>
            <a:r>
              <a:rPr lang="en-US" dirty="0" smtClean="0"/>
              <a:t>Cosgrove Middle School</a:t>
            </a:r>
          </a:p>
          <a:p>
            <a:r>
              <a:rPr lang="en-US" dirty="0" smtClean="0"/>
              <a:t>Spencerport Central Schools</a:t>
            </a:r>
          </a:p>
          <a:p>
            <a:r>
              <a:rPr lang="en-US" dirty="0" smtClean="0"/>
              <a:t>jmongold@spencerportschools.org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73993"/>
            <a:ext cx="3207883" cy="157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9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Laminate sheets to stay with station</a:t>
            </a:r>
          </a:p>
          <a:p>
            <a:r>
              <a:rPr lang="en-US" dirty="0" smtClean="0"/>
              <a:t>Not all topics lend themselves to stations activities – consider using them for practice and reinforcement, not for presentation of new concepts</a:t>
            </a:r>
          </a:p>
          <a:p>
            <a:r>
              <a:rPr lang="en-US" dirty="0" smtClean="0"/>
              <a:t>Start small, and add on as you feel comfortable</a:t>
            </a:r>
          </a:p>
          <a:p>
            <a:r>
              <a:rPr lang="en-US" dirty="0" smtClean="0"/>
              <a:t>Have a clear objective in mind BEFORE planning a stations activity</a:t>
            </a:r>
            <a:endParaRPr lang="en-US" dirty="0"/>
          </a:p>
        </p:txBody>
      </p:sp>
      <p:pic>
        <p:nvPicPr>
          <p:cNvPr id="5122" name="Picture 2" descr="C:\Users\Ed\AppData\Local\Microsoft\Windows\Temporary Internet Files\Content.IE5\USU5BU76\MM900323763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80" y="762000"/>
            <a:ext cx="143649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8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Stations: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– Spanish 1B</a:t>
            </a:r>
          </a:p>
          <a:p>
            <a:r>
              <a:rPr lang="en-US" dirty="0" smtClean="0"/>
              <a:t>House &amp; Home – Spanish 1A</a:t>
            </a:r>
          </a:p>
          <a:p>
            <a:r>
              <a:rPr lang="en-US" dirty="0" smtClean="0"/>
              <a:t>Food – Spanish 1B</a:t>
            </a:r>
          </a:p>
          <a:p>
            <a:r>
              <a:rPr lang="en-US" dirty="0" smtClean="0"/>
              <a:t>Personal ID – Spanish 1A</a:t>
            </a:r>
          </a:p>
          <a:p>
            <a:r>
              <a:rPr lang="en-US" dirty="0" smtClean="0"/>
              <a:t>Leisure – Spanish 1B</a:t>
            </a:r>
          </a:p>
          <a:p>
            <a:r>
              <a:rPr lang="en-US" dirty="0" smtClean="0"/>
              <a:t>Questions &amp; Answers – Spanish 1B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5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Stations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Numbers 0-20</a:t>
            </a:r>
          </a:p>
          <a:p>
            <a:r>
              <a:rPr lang="en-US" dirty="0" smtClean="0"/>
              <a:t>Verb conjugations</a:t>
            </a:r>
          </a:p>
          <a:p>
            <a:r>
              <a:rPr lang="en-US" dirty="0" smtClean="0"/>
              <a:t>Weather &amp; Seasons</a:t>
            </a:r>
          </a:p>
          <a:p>
            <a:r>
              <a:rPr lang="en-US" dirty="0" smtClean="0"/>
              <a:t>Numbers 20+</a:t>
            </a:r>
          </a:p>
          <a:p>
            <a:r>
              <a:rPr lang="en-US" dirty="0" smtClean="0"/>
              <a:t>Personal ID</a:t>
            </a:r>
          </a:p>
          <a:p>
            <a:r>
              <a:rPr lang="en-US" dirty="0" smtClean="0"/>
              <a:t>House &amp; Home</a:t>
            </a:r>
          </a:p>
          <a:p>
            <a:r>
              <a:rPr lang="en-US" dirty="0" smtClean="0"/>
              <a:t>Physical Environment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535390" y="2667000"/>
            <a:ext cx="3941703" cy="22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3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 &amp; Home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Drawing with descriptions</a:t>
            </a:r>
          </a:p>
          <a:p>
            <a:r>
              <a:rPr lang="en-US" dirty="0" smtClean="0"/>
              <a:t>SMART Board activities</a:t>
            </a:r>
          </a:p>
          <a:p>
            <a:r>
              <a:rPr lang="en-US" dirty="0" smtClean="0"/>
              <a:t>House puzzle – Rooms</a:t>
            </a:r>
          </a:p>
          <a:p>
            <a:r>
              <a:rPr lang="en-US" dirty="0" smtClean="0"/>
              <a:t>House Puzzle – Furniture</a:t>
            </a:r>
          </a:p>
          <a:p>
            <a:r>
              <a:rPr lang="en-US" dirty="0" smtClean="0"/>
              <a:t>Labeling pictures</a:t>
            </a:r>
          </a:p>
          <a:p>
            <a:r>
              <a:rPr lang="en-US" dirty="0" smtClean="0"/>
              <a:t>Picture Matching</a:t>
            </a:r>
          </a:p>
          <a:p>
            <a:r>
              <a:rPr lang="en-US" dirty="0" smtClean="0"/>
              <a:t>Word sort</a:t>
            </a:r>
          </a:p>
          <a:p>
            <a:r>
              <a:rPr lang="en-US" dirty="0" smtClean="0"/>
              <a:t>iPod Touch</a:t>
            </a:r>
          </a:p>
          <a:p>
            <a:r>
              <a:rPr lang="en-US" dirty="0" smtClean="0"/>
              <a:t>Anchor Activity – Cozy Fit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1600" y="2313430"/>
            <a:ext cx="2514600" cy="350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Fruits &amp; Veggies</a:t>
            </a:r>
          </a:p>
          <a:p>
            <a:r>
              <a:rPr lang="en-US" dirty="0" smtClean="0"/>
              <a:t>Drinks &amp; Dairy</a:t>
            </a:r>
          </a:p>
          <a:p>
            <a:r>
              <a:rPr lang="en-US" dirty="0" smtClean="0"/>
              <a:t>Verbs &amp; Food Descriptions</a:t>
            </a:r>
          </a:p>
          <a:p>
            <a:r>
              <a:rPr lang="en-US" dirty="0" smtClean="0"/>
              <a:t>Meats &amp; Fish</a:t>
            </a:r>
          </a:p>
          <a:p>
            <a:r>
              <a:rPr lang="en-US" dirty="0" smtClean="0"/>
              <a:t>Bread &amp; Dessert</a:t>
            </a:r>
          </a:p>
          <a:p>
            <a:r>
              <a:rPr lang="en-US" dirty="0" smtClean="0"/>
              <a:t>Misc Food Words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08164" y="2313433"/>
            <a:ext cx="3460070" cy="346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06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342" y="990600"/>
            <a:ext cx="7024744" cy="1143000"/>
          </a:xfrm>
        </p:spPr>
        <p:txBody>
          <a:bodyPr/>
          <a:lstStyle/>
          <a:p>
            <a:r>
              <a:rPr lang="en-US" dirty="0" smtClean="0"/>
              <a:t>Personal ID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736848" cy="3493008"/>
          </a:xfrm>
        </p:spPr>
        <p:txBody>
          <a:bodyPr/>
          <a:lstStyle/>
          <a:p>
            <a:r>
              <a:rPr lang="en-US" dirty="0" smtClean="0"/>
              <a:t>Vocab Cozy Fit</a:t>
            </a:r>
          </a:p>
          <a:p>
            <a:r>
              <a:rPr lang="en-US" dirty="0" smtClean="0"/>
              <a:t>Sentence sort</a:t>
            </a:r>
          </a:p>
          <a:p>
            <a:r>
              <a:rPr lang="en-US" dirty="0" smtClean="0"/>
              <a:t>Celebrity descriptions</a:t>
            </a:r>
          </a:p>
          <a:p>
            <a:r>
              <a:rPr lang="en-US" dirty="0" smtClean="0"/>
              <a:t>Drawings</a:t>
            </a:r>
          </a:p>
          <a:p>
            <a:r>
              <a:rPr lang="en-US" dirty="0" smtClean="0"/>
              <a:t>SMART Board practice</a:t>
            </a:r>
          </a:p>
          <a:p>
            <a:r>
              <a:rPr lang="en-US" dirty="0" smtClean="0"/>
              <a:t>Personal facts exchange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19052" y="2313431"/>
            <a:ext cx="3267167" cy="349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2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Leisure Vocab – 8 choices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Foldover practice</a:t>
            </a:r>
          </a:p>
          <a:p>
            <a:r>
              <a:rPr lang="en-US" dirty="0" smtClean="0"/>
              <a:t>Flashcards</a:t>
            </a:r>
          </a:p>
          <a:p>
            <a:r>
              <a:rPr lang="en-US" dirty="0" smtClean="0"/>
              <a:t>Schoology review</a:t>
            </a:r>
          </a:p>
          <a:p>
            <a:r>
              <a:rPr lang="en-US" dirty="0" smtClean="0"/>
              <a:t>Weather &amp; Seasons Activity sort</a:t>
            </a:r>
          </a:p>
          <a:p>
            <a:r>
              <a:rPr lang="en-US" dirty="0" smtClean="0"/>
              <a:t>Likes &amp; Dislikes sort</a:t>
            </a:r>
          </a:p>
          <a:p>
            <a:r>
              <a:rPr lang="en-US" dirty="0" smtClean="0"/>
              <a:t>Dry Erase Boards</a:t>
            </a:r>
          </a:p>
          <a:p>
            <a:r>
              <a:rPr lang="en-US" dirty="0" smtClean="0"/>
              <a:t>SMART Board practice</a:t>
            </a:r>
          </a:p>
          <a:p>
            <a:r>
              <a:rPr lang="en-US" dirty="0" smtClean="0"/>
              <a:t>iPod Touch – </a:t>
            </a:r>
            <a:r>
              <a:rPr lang="en-US" dirty="0" err="1" smtClean="0"/>
              <a:t>GFlash</a:t>
            </a:r>
            <a:r>
              <a:rPr lang="en-US" dirty="0" smtClean="0"/>
              <a:t>+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 rot="1131787">
            <a:off x="4485061" y="2864024"/>
            <a:ext cx="3942680" cy="200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90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660648" cy="34930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Flashcards</a:t>
            </a:r>
          </a:p>
          <a:p>
            <a:r>
              <a:rPr lang="en-US" dirty="0" smtClean="0"/>
              <a:t>iPod Touch – </a:t>
            </a:r>
            <a:r>
              <a:rPr lang="en-US" dirty="0" err="1" smtClean="0"/>
              <a:t>Gflash</a:t>
            </a:r>
            <a:r>
              <a:rPr lang="en-US" dirty="0" smtClean="0"/>
              <a:t>+</a:t>
            </a:r>
          </a:p>
          <a:p>
            <a:r>
              <a:rPr lang="en-US" dirty="0" smtClean="0"/>
              <a:t>Dry erase boards</a:t>
            </a:r>
          </a:p>
          <a:p>
            <a:r>
              <a:rPr lang="en-US" dirty="0" smtClean="0"/>
              <a:t>SMART Board practice</a:t>
            </a:r>
          </a:p>
          <a:p>
            <a:r>
              <a:rPr lang="en-US" dirty="0" smtClean="0"/>
              <a:t>Connect 4</a:t>
            </a:r>
          </a:p>
          <a:p>
            <a:r>
              <a:rPr lang="en-US" dirty="0" smtClean="0"/>
              <a:t>Word sort</a:t>
            </a:r>
          </a:p>
          <a:p>
            <a:r>
              <a:rPr lang="en-US" dirty="0" smtClean="0"/>
              <a:t>Anchor Activity – Cozy Fit</a:t>
            </a:r>
          </a:p>
          <a:p>
            <a:r>
              <a:rPr lang="en-US" dirty="0" smtClean="0"/>
              <a:t>Teacher support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11527" y="2438400"/>
            <a:ext cx="3518191" cy="327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52600"/>
            <a:ext cx="7924800" cy="44643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83428" y="457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Closure:  </a:t>
            </a:r>
            <a:br>
              <a:rPr lang="en-US" dirty="0" smtClean="0"/>
            </a:br>
            <a:r>
              <a:rPr lang="en-US" sz="3100" dirty="0" smtClean="0"/>
              <a:t>Go to Todaysmeet.com/</a:t>
            </a:r>
            <a:r>
              <a:rPr lang="en-US" sz="3100" dirty="0" err="1" smtClean="0"/>
              <a:t>WLStations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8576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-76200"/>
            <a:ext cx="8915400" cy="70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 Targets: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will gain a deeper understanding of what stations are, how they work, and what purpose they serve.</a:t>
            </a:r>
          </a:p>
          <a:p>
            <a:r>
              <a:rPr lang="en-US" dirty="0" smtClean="0"/>
              <a:t>Participants will analyze sample stations </a:t>
            </a:r>
            <a:r>
              <a:rPr lang="en-US" dirty="0" smtClean="0"/>
              <a:t>in order to </a:t>
            </a:r>
            <a:r>
              <a:rPr lang="en-US" dirty="0" smtClean="0"/>
              <a:t>apply them to their own classrooms.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362" y="4461617"/>
            <a:ext cx="1905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1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stations?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Stations are areas within a classroom where students perform different tasks</a:t>
            </a:r>
          </a:p>
          <a:p>
            <a:r>
              <a:rPr lang="en-US" dirty="0" smtClean="0"/>
              <a:t>They are commonly used in Elementary school setting, and are referred to as “Centers”</a:t>
            </a:r>
          </a:p>
          <a:p>
            <a:r>
              <a:rPr lang="en-US" dirty="0" smtClean="0"/>
              <a:t>Students are engaged in different activities at each station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95252"/>
            <a:ext cx="3443287" cy="1691439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688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What types of stations exist?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Learning Center</a:t>
            </a:r>
          </a:p>
          <a:p>
            <a:r>
              <a:rPr lang="en-US"/>
              <a:t>Enrichment Center</a:t>
            </a:r>
          </a:p>
          <a:p>
            <a:r>
              <a:rPr lang="en-US"/>
              <a:t>Skills Center</a:t>
            </a:r>
          </a:p>
          <a:p>
            <a:r>
              <a:rPr lang="en-US"/>
              <a:t>Interest and Exploratory Center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6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are they used?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Stations can:</a:t>
            </a:r>
          </a:p>
          <a:p>
            <a:pPr lvl="2"/>
            <a:r>
              <a:rPr lang="en-US" dirty="0" smtClean="0"/>
              <a:t>Be part of daily classroom routine</a:t>
            </a:r>
          </a:p>
          <a:p>
            <a:pPr lvl="2"/>
            <a:r>
              <a:rPr lang="en-US" dirty="0" smtClean="0"/>
              <a:t>Be used to practice new information</a:t>
            </a:r>
          </a:p>
          <a:p>
            <a:pPr lvl="2"/>
            <a:r>
              <a:rPr lang="en-US" dirty="0" smtClean="0"/>
              <a:t>Be used for students to review topics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ractice the same content in different ways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se different content and objectives for each station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1026" name="Picture 2" descr="C:\Users\Ed\AppData\Local\Microsoft\Windows\Temporary Internet Files\Content.IE5\B0HZ5VTT\MC9004136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4204">
            <a:off x="6415097" y="2231669"/>
            <a:ext cx="8256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8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allotment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Station timing will vary depending on the content and tasks</a:t>
            </a:r>
          </a:p>
          <a:p>
            <a:r>
              <a:rPr lang="en-US" dirty="0" smtClean="0"/>
              <a:t>Some activities require a whole class period, and run for several class days</a:t>
            </a:r>
          </a:p>
          <a:p>
            <a:r>
              <a:rPr lang="en-US" dirty="0" smtClean="0"/>
              <a:t>Sometimes it is possible to have students complete multiple stations in one class period</a:t>
            </a:r>
          </a:p>
          <a:p>
            <a:r>
              <a:rPr lang="en-US" dirty="0" smtClean="0"/>
              <a:t>The timing of the activities is flexible and can be tailored to suit your needs and the needs of your students</a:t>
            </a:r>
          </a:p>
          <a:p>
            <a:r>
              <a:rPr lang="en-US" dirty="0" smtClean="0"/>
              <a:t>It is important to allow for start up and closure of class as a whole group </a:t>
            </a:r>
            <a:endParaRPr lang="en-US" dirty="0"/>
          </a:p>
        </p:txBody>
      </p:sp>
      <p:pic>
        <p:nvPicPr>
          <p:cNvPr id="2051" name="Picture 3" descr="C:\Users\Ed\AppData\Local\Microsoft\Windows\Temporary Internet Files\Content.IE5\B0HZ5VTT\MC90043384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970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1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Flexible grouping</a:t>
            </a:r>
          </a:p>
          <a:p>
            <a:r>
              <a:rPr lang="en-US" smtClean="0"/>
              <a:t>Gives students sense of independence and responsibility for their learning</a:t>
            </a:r>
          </a:p>
          <a:p>
            <a:r>
              <a:rPr lang="en-US" smtClean="0"/>
              <a:t>Groups form positive interdependence</a:t>
            </a:r>
          </a:p>
          <a:p>
            <a:r>
              <a:rPr lang="en-US" smtClean="0"/>
              <a:t>Can be used to differentiate instruction</a:t>
            </a:r>
          </a:p>
          <a:p>
            <a:r>
              <a:rPr lang="en-US" smtClean="0"/>
              <a:t>Can use materials not suitable for large group instruction</a:t>
            </a:r>
            <a:endParaRPr lang="en-US"/>
          </a:p>
        </p:txBody>
      </p:sp>
      <p:pic>
        <p:nvPicPr>
          <p:cNvPr id="3074" name="Picture 2" descr="C:\Users\Ed\AppData\Local\Microsoft\Windows\Temporary Internet Files\Content.IE5\Z8U354WG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999">
            <a:off x="6335486" y="1143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Set clear expectations and provide written directions for groups</a:t>
            </a:r>
          </a:p>
          <a:p>
            <a:r>
              <a:rPr lang="en-US" dirty="0" smtClean="0"/>
              <a:t>Provide answer keys, reference sheets, or other resources to increase independence</a:t>
            </a:r>
          </a:p>
          <a:p>
            <a:r>
              <a:rPr lang="en-US" dirty="0" smtClean="0"/>
              <a:t>Mix grouping of students to accommodate for variations in readiness and skill level</a:t>
            </a:r>
          </a:p>
          <a:p>
            <a:r>
              <a:rPr lang="en-US" dirty="0" smtClean="0"/>
              <a:t>Hold students accountable</a:t>
            </a:r>
          </a:p>
          <a:p>
            <a:r>
              <a:rPr lang="en-US" dirty="0" smtClean="0"/>
              <a:t>Plan for your largest or most challenging class and accommodate for the smaller ones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4098" name="Picture 2" descr="C:\Users\Ed\AppData\Local\Microsoft\Windows\Temporary Internet Files\Content.IE5\Z8U354WG\MC9002873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09600"/>
            <a:ext cx="2064190" cy="177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07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536</TotalTime>
  <Words>552</Words>
  <Application>Microsoft Office PowerPoint</Application>
  <PresentationFormat>On-screen Show (4:3)</PresentationFormat>
  <Paragraphs>114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Century Gothic</vt:lpstr>
      <vt:lpstr>Wingdings 2</vt:lpstr>
      <vt:lpstr>Austin</vt:lpstr>
      <vt:lpstr>Stations in the World Language Classroom </vt:lpstr>
      <vt:lpstr>PowerPoint Presentation</vt:lpstr>
      <vt:lpstr>Today’s Learning Targets:</vt:lpstr>
      <vt:lpstr>What are stations?</vt:lpstr>
      <vt:lpstr>What types of stations exist?</vt:lpstr>
      <vt:lpstr>How are they used?</vt:lpstr>
      <vt:lpstr>Time allotment</vt:lpstr>
      <vt:lpstr>Benefits</vt:lpstr>
      <vt:lpstr>Management</vt:lpstr>
      <vt:lpstr>Considerations </vt:lpstr>
      <vt:lpstr>Sample Stations:</vt:lpstr>
      <vt:lpstr>Review Stations</vt:lpstr>
      <vt:lpstr>House &amp; Home</vt:lpstr>
      <vt:lpstr>Food</vt:lpstr>
      <vt:lpstr>Personal ID</vt:lpstr>
      <vt:lpstr>Leisure Vocab – 8 choices</vt:lpstr>
      <vt:lpstr>Questions &amp; Answers</vt:lpstr>
      <vt:lpstr>Closure:   Go to Todaysmeet.com/WLStations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Stations in the LOTE Classroom</dc:title>
  <dc:creator>Edward Mongold</dc:creator>
  <cp:lastModifiedBy>Jennifer Mongold</cp:lastModifiedBy>
  <cp:revision>37</cp:revision>
  <cp:lastPrinted>2013-03-08T15:27:51Z</cp:lastPrinted>
  <dcterms:created xsi:type="dcterms:W3CDTF">2013-03-06T22:39:36Z</dcterms:created>
  <dcterms:modified xsi:type="dcterms:W3CDTF">2016-03-03T19:54:14Z</dcterms:modified>
</cp:coreProperties>
</file>